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32"/>
  </p:notesMasterIdLst>
  <p:sldIdLst>
    <p:sldId id="256" r:id="rId2"/>
    <p:sldId id="262" r:id="rId3"/>
    <p:sldId id="257" r:id="rId4"/>
    <p:sldId id="283" r:id="rId5"/>
    <p:sldId id="275" r:id="rId6"/>
    <p:sldId id="276" r:id="rId7"/>
    <p:sldId id="277" r:id="rId8"/>
    <p:sldId id="278" r:id="rId9"/>
    <p:sldId id="281" r:id="rId10"/>
    <p:sldId id="280" r:id="rId11"/>
    <p:sldId id="282" r:id="rId12"/>
    <p:sldId id="259" r:id="rId13"/>
    <p:sldId id="267" r:id="rId14"/>
    <p:sldId id="258" r:id="rId15"/>
    <p:sldId id="289" r:id="rId16"/>
    <p:sldId id="269" r:id="rId17"/>
    <p:sldId id="270" r:id="rId18"/>
    <p:sldId id="261" r:id="rId19"/>
    <p:sldId id="265" r:id="rId20"/>
    <p:sldId id="290" r:id="rId21"/>
    <p:sldId id="260" r:id="rId22"/>
    <p:sldId id="273" r:id="rId23"/>
    <p:sldId id="271" r:id="rId24"/>
    <p:sldId id="274" r:id="rId25"/>
    <p:sldId id="284" r:id="rId26"/>
    <p:sldId id="285" r:id="rId27"/>
    <p:sldId id="286" r:id="rId28"/>
    <p:sldId id="287" r:id="rId29"/>
    <p:sldId id="288" r:id="rId30"/>
    <p:sldId id="272"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00FFCC"/>
    <a:srgbClr val="00CC99"/>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autoAdjust="0"/>
    <p:restoredTop sz="94836" autoAdjust="0"/>
  </p:normalViewPr>
  <p:slideViewPr>
    <p:cSldViewPr snapToGrid="0">
      <p:cViewPr varScale="1">
        <p:scale>
          <a:sx n="70" d="100"/>
          <a:sy n="70" d="100"/>
        </p:scale>
        <p:origin x="-115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200">
                <a:cs typeface="+mn-cs"/>
              </a:defRPr>
            </a:lvl1pPr>
          </a:lstStyle>
          <a:p>
            <a:pPr>
              <a:defRPr/>
            </a:pPr>
            <a:endParaRPr lang="en-US"/>
          </a:p>
        </p:txBody>
      </p:sp>
      <p:sp>
        <p:nvSpPr>
          <p:cNvPr id="614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200">
                <a:cs typeface="+mn-cs"/>
              </a:defRPr>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4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defRPr sz="1200">
                <a:cs typeface="+mn-cs"/>
              </a:defRPr>
            </a:lvl1pPr>
          </a:lstStyle>
          <a:p>
            <a:pPr>
              <a:defRPr/>
            </a:pPr>
            <a:endParaRPr lang="en-US"/>
          </a:p>
        </p:txBody>
      </p:sp>
      <p:sp>
        <p:nvSpPr>
          <p:cNvPr id="614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a:cs typeface="+mn-cs"/>
              </a:defRPr>
            </a:lvl1pPr>
          </a:lstStyle>
          <a:p>
            <a:pPr>
              <a:defRPr/>
            </a:pPr>
            <a:fld id="{EA8CA60C-C79B-4277-98F3-01C42E1CC312}" type="slidenum">
              <a:rPr lang="en-US"/>
              <a:pPr>
                <a:defRPr/>
              </a:pPr>
              <a:t>‹#›</a:t>
            </a:fld>
            <a:endParaRPr lang="en-US" dirty="0"/>
          </a:p>
        </p:txBody>
      </p:sp>
    </p:spTree>
    <p:extLst>
      <p:ext uri="{BB962C8B-B14F-4D97-AF65-F5344CB8AC3E}">
        <p14:creationId xmlns:p14="http://schemas.microsoft.com/office/powerpoint/2010/main" val="17096277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3DA11986-9E53-4CB6-8987-9F7525A4C226}" type="slidenum">
              <a:rPr lang="en-US" smtClean="0"/>
              <a:pPr eaLnBrk="1" hangingPunct="1">
                <a:lnSpc>
                  <a:spcPct val="100000"/>
                </a:lnSpc>
                <a:spcBef>
                  <a:spcPct val="0"/>
                </a:spcBef>
                <a:defRPr/>
              </a:pPr>
              <a:t>1</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B98BA6DF-1629-4EA1-A1C9-4C12329B82FC}" type="slidenum">
              <a:rPr lang="en-US" smtClean="0"/>
              <a:pPr eaLnBrk="1" hangingPunct="1">
                <a:lnSpc>
                  <a:spcPct val="100000"/>
                </a:lnSpc>
                <a:spcBef>
                  <a:spcPct val="0"/>
                </a:spcBef>
                <a:defRPr/>
              </a:pPr>
              <a:t>2</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73B77D3A-BF27-4AE4-8894-94CCE3CCAAE6}" type="slidenum">
              <a:rPr lang="en-US" smtClean="0"/>
              <a:pPr eaLnBrk="1" hangingPunct="1">
                <a:lnSpc>
                  <a:spcPct val="100000"/>
                </a:lnSpc>
                <a:spcBef>
                  <a:spcPct val="0"/>
                </a:spcBef>
                <a:defRPr/>
              </a:pPr>
              <a:t>3</a:t>
            </a:fld>
            <a:endParaRPr 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05FA708E-CFC5-43CA-9FF6-F69933442019}" type="slidenum">
              <a:rPr lang="en-US" smtClean="0"/>
              <a:pPr eaLnBrk="1" hangingPunct="1">
                <a:lnSpc>
                  <a:spcPct val="100000"/>
                </a:lnSpc>
                <a:spcBef>
                  <a:spcPct val="0"/>
                </a:spcBef>
                <a:defRPr/>
              </a:pPr>
              <a:t>12</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5B9A7EFB-0DEA-4B5A-B32B-F99CD5D724FF}" type="slidenum">
              <a:rPr lang="en-US" smtClean="0"/>
              <a:pPr eaLnBrk="1" hangingPunct="1">
                <a:lnSpc>
                  <a:spcPct val="100000"/>
                </a:lnSpc>
                <a:spcBef>
                  <a:spcPct val="0"/>
                </a:spcBef>
                <a:defRPr/>
              </a:pPr>
              <a:t>14</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70F4A7EE-DC0C-4BCF-91A4-7993CB847BE9}" type="slidenum">
              <a:rPr lang="en-US" smtClean="0"/>
              <a:pPr eaLnBrk="1" hangingPunct="1">
                <a:lnSpc>
                  <a:spcPct val="100000"/>
                </a:lnSpc>
                <a:spcBef>
                  <a:spcPct val="0"/>
                </a:spcBef>
                <a:defRPr/>
              </a:pPr>
              <a:t>18</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BFA55135-F083-47CD-85BA-3A9C2D0628D8}" type="slidenum">
              <a:rPr lang="en-US" smtClean="0"/>
              <a:pPr eaLnBrk="1" hangingPunct="1">
                <a:lnSpc>
                  <a:spcPct val="100000"/>
                </a:lnSpc>
                <a:spcBef>
                  <a:spcPct val="0"/>
                </a:spcBef>
                <a:defRPr/>
              </a:pPr>
              <a:t>19</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5D8BFD64-E28A-4897-9CF6-66A37426B3FD}" type="slidenum">
              <a:rPr lang="en-US" smtClean="0"/>
              <a:pPr eaLnBrk="1" hangingPunct="1">
                <a:lnSpc>
                  <a:spcPct val="100000"/>
                </a:lnSpc>
                <a:spcBef>
                  <a:spcPct val="0"/>
                </a:spcBef>
                <a:defRPr/>
              </a:pPr>
              <a:t>21</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533400" y="1295400"/>
            <a:ext cx="8229600" cy="1143000"/>
          </a:xfrm>
        </p:spPr>
        <p:txBody>
          <a:bodyPr/>
          <a:lstStyle>
            <a:lvl1pPr algn="r">
              <a:defRPr sz="3600"/>
            </a:lvl1pPr>
          </a:lstStyle>
          <a:p>
            <a:r>
              <a:rPr lang="en-US" smtClean="0"/>
              <a:t>Click to edit Master title style</a:t>
            </a:r>
            <a:endParaRPr lang="en-US"/>
          </a:p>
        </p:txBody>
      </p:sp>
      <p:sp>
        <p:nvSpPr>
          <p:cNvPr id="53251" name="Rectangle 3"/>
          <p:cNvSpPr>
            <a:spLocks noGrp="1" noChangeArrowheads="1"/>
          </p:cNvSpPr>
          <p:nvPr>
            <p:ph type="subTitle" idx="1"/>
          </p:nvPr>
        </p:nvSpPr>
        <p:spPr>
          <a:xfrm>
            <a:off x="3711575" y="2819400"/>
            <a:ext cx="5051425" cy="1295400"/>
          </a:xfrm>
        </p:spPr>
        <p:txBody>
          <a:bodyPr/>
          <a:lstStyle>
            <a:lvl1pPr marL="0" indent="0" algn="r">
              <a:buFontTx/>
              <a:buNone/>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a:xfrm>
            <a:off x="304800" y="6400800"/>
            <a:ext cx="1905000" cy="457200"/>
          </a:xfr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505200" y="6400800"/>
            <a:ext cx="2895600" cy="457200"/>
          </a:xfr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934200" y="6400800"/>
            <a:ext cx="1905000" cy="457200"/>
          </a:xfrm>
        </p:spPr>
        <p:txBody>
          <a:bodyPr/>
          <a:lstStyle>
            <a:lvl1pPr>
              <a:defRPr/>
            </a:lvl1pPr>
          </a:lstStyle>
          <a:p>
            <a:pPr>
              <a:defRPr/>
            </a:pPr>
            <a:fld id="{E50BE4DC-07EA-468D-BE0C-E0B30D9342BB}" type="slidenum">
              <a:rPr lang="en-US"/>
              <a:pPr>
                <a:defRPr/>
              </a:pPr>
              <a:t>‹#›</a:t>
            </a:fld>
            <a:endParaRPr lang="en-US" dirty="0"/>
          </a:p>
        </p:txBody>
      </p:sp>
    </p:spTree>
    <p:extLst>
      <p:ext uri="{BB962C8B-B14F-4D97-AF65-F5344CB8AC3E}">
        <p14:creationId xmlns:p14="http://schemas.microsoft.com/office/powerpoint/2010/main" val="282218638"/>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A9E978-E22A-490C-AA2A-0AC07E2C5E0C}" type="slidenum">
              <a:rPr lang="en-US"/>
              <a:pPr>
                <a:defRPr/>
              </a:pPr>
              <a:t>‹#›</a:t>
            </a:fld>
            <a:endParaRPr lang="en-US" dirty="0"/>
          </a:p>
        </p:txBody>
      </p:sp>
    </p:spTree>
    <p:extLst>
      <p:ext uri="{BB962C8B-B14F-4D97-AF65-F5344CB8AC3E}">
        <p14:creationId xmlns:p14="http://schemas.microsoft.com/office/powerpoint/2010/main" val="851456355"/>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304800"/>
            <a:ext cx="1752600" cy="56626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752600" y="304800"/>
            <a:ext cx="5105400" cy="5662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D4C5F86-3318-4077-92BD-84AB34229EC9}" type="slidenum">
              <a:rPr lang="en-US"/>
              <a:pPr>
                <a:defRPr/>
              </a:pPr>
              <a:t>‹#›</a:t>
            </a:fld>
            <a:endParaRPr lang="en-US" dirty="0"/>
          </a:p>
        </p:txBody>
      </p:sp>
    </p:spTree>
    <p:extLst>
      <p:ext uri="{BB962C8B-B14F-4D97-AF65-F5344CB8AC3E}">
        <p14:creationId xmlns:p14="http://schemas.microsoft.com/office/powerpoint/2010/main" val="4239618718"/>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1B95DA-F2C9-422D-9031-64F9FE999F04}" type="slidenum">
              <a:rPr lang="en-US"/>
              <a:pPr>
                <a:defRPr/>
              </a:pPr>
              <a:t>‹#›</a:t>
            </a:fld>
            <a:endParaRPr lang="en-US" dirty="0"/>
          </a:p>
        </p:txBody>
      </p:sp>
    </p:spTree>
    <p:extLst>
      <p:ext uri="{BB962C8B-B14F-4D97-AF65-F5344CB8AC3E}">
        <p14:creationId xmlns:p14="http://schemas.microsoft.com/office/powerpoint/2010/main" val="675876520"/>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1046EE9-DD1A-43DD-88E7-A16AA35E83C3}" type="slidenum">
              <a:rPr lang="en-US"/>
              <a:pPr>
                <a:defRPr/>
              </a:pPr>
              <a:t>‹#›</a:t>
            </a:fld>
            <a:endParaRPr lang="en-US" dirty="0"/>
          </a:p>
        </p:txBody>
      </p:sp>
    </p:spTree>
    <p:extLst>
      <p:ext uri="{BB962C8B-B14F-4D97-AF65-F5344CB8AC3E}">
        <p14:creationId xmlns:p14="http://schemas.microsoft.com/office/powerpoint/2010/main" val="475081919"/>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752600" y="1395413"/>
            <a:ext cx="3429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0" y="1395413"/>
            <a:ext cx="3429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02B19A5-414F-4A44-A17B-0A5E55C032D9}" type="slidenum">
              <a:rPr lang="en-US"/>
              <a:pPr>
                <a:defRPr/>
              </a:pPr>
              <a:t>‹#›</a:t>
            </a:fld>
            <a:endParaRPr lang="en-US" dirty="0"/>
          </a:p>
        </p:txBody>
      </p:sp>
    </p:spTree>
    <p:extLst>
      <p:ext uri="{BB962C8B-B14F-4D97-AF65-F5344CB8AC3E}">
        <p14:creationId xmlns:p14="http://schemas.microsoft.com/office/powerpoint/2010/main" val="2406106152"/>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9E585DD-7F5A-4B4C-BC39-A2C94B3C2238}" type="slidenum">
              <a:rPr lang="en-US"/>
              <a:pPr>
                <a:defRPr/>
              </a:pPr>
              <a:t>‹#›</a:t>
            </a:fld>
            <a:endParaRPr lang="en-US" dirty="0"/>
          </a:p>
        </p:txBody>
      </p:sp>
    </p:spTree>
    <p:extLst>
      <p:ext uri="{BB962C8B-B14F-4D97-AF65-F5344CB8AC3E}">
        <p14:creationId xmlns:p14="http://schemas.microsoft.com/office/powerpoint/2010/main" val="1291191664"/>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60FCBF0-3511-4AE7-8197-A1C5A182B1C2}" type="slidenum">
              <a:rPr lang="en-US"/>
              <a:pPr>
                <a:defRPr/>
              </a:pPr>
              <a:t>‹#›</a:t>
            </a:fld>
            <a:endParaRPr lang="en-US" dirty="0"/>
          </a:p>
        </p:txBody>
      </p:sp>
    </p:spTree>
    <p:extLst>
      <p:ext uri="{BB962C8B-B14F-4D97-AF65-F5344CB8AC3E}">
        <p14:creationId xmlns:p14="http://schemas.microsoft.com/office/powerpoint/2010/main" val="1003002971"/>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032D901-8FBB-4CA5-98ED-74971F062E23}" type="slidenum">
              <a:rPr lang="en-US"/>
              <a:pPr>
                <a:defRPr/>
              </a:pPr>
              <a:t>‹#›</a:t>
            </a:fld>
            <a:endParaRPr lang="en-US" dirty="0"/>
          </a:p>
        </p:txBody>
      </p:sp>
    </p:spTree>
    <p:extLst>
      <p:ext uri="{BB962C8B-B14F-4D97-AF65-F5344CB8AC3E}">
        <p14:creationId xmlns:p14="http://schemas.microsoft.com/office/powerpoint/2010/main" val="1037290106"/>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108993A-7260-4E34-A98E-81549125CD1E}" type="slidenum">
              <a:rPr lang="en-US"/>
              <a:pPr>
                <a:defRPr/>
              </a:pPr>
              <a:t>‹#›</a:t>
            </a:fld>
            <a:endParaRPr lang="en-US" dirty="0"/>
          </a:p>
        </p:txBody>
      </p:sp>
    </p:spTree>
    <p:extLst>
      <p:ext uri="{BB962C8B-B14F-4D97-AF65-F5344CB8AC3E}">
        <p14:creationId xmlns:p14="http://schemas.microsoft.com/office/powerpoint/2010/main" val="1608311867"/>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486FF0C-33AF-4030-BBD4-E4404F0F6BCB}" type="slidenum">
              <a:rPr lang="en-US"/>
              <a:pPr>
                <a:defRPr/>
              </a:pPr>
              <a:t>‹#›</a:t>
            </a:fld>
            <a:endParaRPr lang="en-US" dirty="0"/>
          </a:p>
        </p:txBody>
      </p:sp>
    </p:spTree>
    <p:extLst>
      <p:ext uri="{BB962C8B-B14F-4D97-AF65-F5344CB8AC3E}">
        <p14:creationId xmlns:p14="http://schemas.microsoft.com/office/powerpoint/2010/main" val="3034911993"/>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52600" y="304800"/>
            <a:ext cx="7010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752600" y="1395413"/>
            <a:ext cx="7010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p:txBody>
      </p:sp>
      <p:sp>
        <p:nvSpPr>
          <p:cNvPr id="52228" name="Rectangle 4"/>
          <p:cNvSpPr>
            <a:spLocks noGrp="1" noChangeArrowheads="1"/>
          </p:cNvSpPr>
          <p:nvPr>
            <p:ph type="dt" sz="half" idx="2"/>
          </p:nvPr>
        </p:nvSpPr>
        <p:spPr bwMode="auto">
          <a:xfrm>
            <a:off x="1905000" y="6400800"/>
            <a:ext cx="1371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52229" name="Rectangle 5"/>
          <p:cNvSpPr>
            <a:spLocks noGrp="1" noChangeArrowheads="1"/>
          </p:cNvSpPr>
          <p:nvPr>
            <p:ph type="ftr" sz="quarter" idx="3"/>
          </p:nvPr>
        </p:nvSpPr>
        <p:spPr bwMode="auto">
          <a:xfrm>
            <a:off x="4316413" y="6400800"/>
            <a:ext cx="2084387"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52230" name="Rectangle 6"/>
          <p:cNvSpPr>
            <a:spLocks noGrp="1" noChangeArrowheads="1"/>
          </p:cNvSpPr>
          <p:nvPr>
            <p:ph type="sldNum" sz="quarter" idx="4"/>
          </p:nvPr>
        </p:nvSpPr>
        <p:spPr bwMode="auto">
          <a:xfrm>
            <a:off x="7391400" y="6400800"/>
            <a:ext cx="1371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B0543242-5FDA-4667-933C-4F7E2701083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34"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ransition>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006666"/>
          </a:solidFill>
          <a:latin typeface="+mj-lt"/>
          <a:ea typeface="+mj-ea"/>
          <a:cs typeface="+mj-cs"/>
        </a:defRPr>
      </a:lvl1pPr>
      <a:lvl2pPr algn="l" rtl="0" eaLnBrk="0" fontAlgn="base" hangingPunct="0">
        <a:spcBef>
          <a:spcPct val="0"/>
        </a:spcBef>
        <a:spcAft>
          <a:spcPct val="0"/>
        </a:spcAft>
        <a:defRPr sz="3200" b="1">
          <a:solidFill>
            <a:srgbClr val="006666"/>
          </a:solidFill>
          <a:latin typeface="Tahoma" pitchFamily="34" charset="0"/>
        </a:defRPr>
      </a:lvl2pPr>
      <a:lvl3pPr algn="l" rtl="0" eaLnBrk="0" fontAlgn="base" hangingPunct="0">
        <a:spcBef>
          <a:spcPct val="0"/>
        </a:spcBef>
        <a:spcAft>
          <a:spcPct val="0"/>
        </a:spcAft>
        <a:defRPr sz="3200" b="1">
          <a:solidFill>
            <a:srgbClr val="006666"/>
          </a:solidFill>
          <a:latin typeface="Tahoma" pitchFamily="34" charset="0"/>
        </a:defRPr>
      </a:lvl3pPr>
      <a:lvl4pPr algn="l" rtl="0" eaLnBrk="0" fontAlgn="base" hangingPunct="0">
        <a:spcBef>
          <a:spcPct val="0"/>
        </a:spcBef>
        <a:spcAft>
          <a:spcPct val="0"/>
        </a:spcAft>
        <a:defRPr sz="3200" b="1">
          <a:solidFill>
            <a:srgbClr val="006666"/>
          </a:solidFill>
          <a:latin typeface="Tahoma" pitchFamily="34" charset="0"/>
        </a:defRPr>
      </a:lvl4pPr>
      <a:lvl5pPr algn="l" rtl="0" eaLnBrk="0" fontAlgn="base" hangingPunct="0">
        <a:spcBef>
          <a:spcPct val="0"/>
        </a:spcBef>
        <a:spcAft>
          <a:spcPct val="0"/>
        </a:spcAft>
        <a:defRPr sz="3200" b="1">
          <a:solidFill>
            <a:srgbClr val="006666"/>
          </a:solidFill>
          <a:latin typeface="Tahoma" pitchFamily="34" charset="0"/>
        </a:defRPr>
      </a:lvl5pPr>
      <a:lvl6pPr marL="457200" algn="l" rtl="0" eaLnBrk="1" fontAlgn="base" hangingPunct="1">
        <a:spcBef>
          <a:spcPct val="0"/>
        </a:spcBef>
        <a:spcAft>
          <a:spcPct val="0"/>
        </a:spcAft>
        <a:defRPr sz="3200" b="1">
          <a:solidFill>
            <a:srgbClr val="006666"/>
          </a:solidFill>
          <a:latin typeface="Tahoma" pitchFamily="34" charset="0"/>
        </a:defRPr>
      </a:lvl6pPr>
      <a:lvl7pPr marL="914400" algn="l" rtl="0" eaLnBrk="1" fontAlgn="base" hangingPunct="1">
        <a:spcBef>
          <a:spcPct val="0"/>
        </a:spcBef>
        <a:spcAft>
          <a:spcPct val="0"/>
        </a:spcAft>
        <a:defRPr sz="3200" b="1">
          <a:solidFill>
            <a:srgbClr val="006666"/>
          </a:solidFill>
          <a:latin typeface="Tahoma" pitchFamily="34" charset="0"/>
        </a:defRPr>
      </a:lvl7pPr>
      <a:lvl8pPr marL="1371600" algn="l" rtl="0" eaLnBrk="1" fontAlgn="base" hangingPunct="1">
        <a:spcBef>
          <a:spcPct val="0"/>
        </a:spcBef>
        <a:spcAft>
          <a:spcPct val="0"/>
        </a:spcAft>
        <a:defRPr sz="3200" b="1">
          <a:solidFill>
            <a:srgbClr val="006666"/>
          </a:solidFill>
          <a:latin typeface="Tahoma" pitchFamily="34" charset="0"/>
        </a:defRPr>
      </a:lvl8pPr>
      <a:lvl9pPr marL="1828800" algn="l" rtl="0" eaLnBrk="1" fontAlgn="base" hangingPunct="1">
        <a:spcBef>
          <a:spcPct val="0"/>
        </a:spcBef>
        <a:spcAft>
          <a:spcPct val="0"/>
        </a:spcAft>
        <a:defRPr sz="3200" b="1">
          <a:solidFill>
            <a:srgbClr val="006666"/>
          </a:solidFill>
          <a:latin typeface="Tahoma" pitchFamily="34" charset="0"/>
        </a:defRPr>
      </a:lvl9pPr>
    </p:titleStyle>
    <p:bodyStyle>
      <a:lvl1pPr marL="342900" indent="-342900" algn="l" rtl="0" eaLnBrk="0" fontAlgn="base" hangingPunct="0">
        <a:spcBef>
          <a:spcPct val="5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Ø"/>
        <a:defRPr sz="2200" i="1">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eaLnBrk="1" fontAlgn="base" hangingPunct="1">
        <a:spcBef>
          <a:spcPct val="20000"/>
        </a:spcBef>
        <a:spcAft>
          <a:spcPct val="0"/>
        </a:spcAft>
        <a:buChar char="»"/>
        <a:defRPr sz="1200">
          <a:solidFill>
            <a:schemeClr val="tx1"/>
          </a:solidFill>
          <a:latin typeface="+mn-lt"/>
        </a:defRPr>
      </a:lvl6pPr>
      <a:lvl7pPr marL="2971800" indent="-228600" algn="l" rtl="0" eaLnBrk="1" fontAlgn="base" hangingPunct="1">
        <a:spcBef>
          <a:spcPct val="20000"/>
        </a:spcBef>
        <a:spcAft>
          <a:spcPct val="0"/>
        </a:spcAft>
        <a:buChar char="»"/>
        <a:defRPr sz="1200">
          <a:solidFill>
            <a:schemeClr val="tx1"/>
          </a:solidFill>
          <a:latin typeface="+mn-lt"/>
        </a:defRPr>
      </a:lvl7pPr>
      <a:lvl8pPr marL="3429000" indent="-228600" algn="l" rtl="0" eaLnBrk="1" fontAlgn="base" hangingPunct="1">
        <a:spcBef>
          <a:spcPct val="20000"/>
        </a:spcBef>
        <a:spcAft>
          <a:spcPct val="0"/>
        </a:spcAft>
        <a:buChar char="»"/>
        <a:defRPr sz="1200">
          <a:solidFill>
            <a:schemeClr val="tx1"/>
          </a:solidFill>
          <a:latin typeface="+mn-lt"/>
        </a:defRPr>
      </a:lvl8pPr>
      <a:lvl9pPr marL="3886200" indent="-228600" algn="l" rtl="0" eaLnBrk="1" fontAlgn="base" hangingPunct="1">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readingrockets.org/looking_at_writing/kindergarten/writing_sample_1/"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readingrockets.org/looking_at_writing/kindergarten/writing_sample_1/"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readingrockets.org/looking_at_writing/kindergarten/writing_sample_3/"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readingrockets.org/looking_at_writing/kindergarten/writing_sample_4/"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readingrockets.org/looking_at_writing/kindergarten/writing_sample_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bcps.org/offices/lis/curric/elem/ElemLA/elawriting.html" TargetMode="External"/><Relationship Id="rId2" Type="http://schemas.openxmlformats.org/officeDocument/2006/relationships/hyperlink" Target="http://www.sbusd.org/site/Default.aspx?PageID=288"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814388" y="1339850"/>
            <a:ext cx="7429500" cy="1143000"/>
          </a:xfrm>
        </p:spPr>
        <p:txBody>
          <a:bodyPr/>
          <a:lstStyle/>
          <a:p>
            <a:pPr eaLnBrk="1" hangingPunct="1"/>
            <a:r>
              <a:rPr lang="en-US" dirty="0" smtClean="0"/>
              <a:t>Writing in Kindergarten</a:t>
            </a:r>
          </a:p>
        </p:txBody>
      </p:sp>
      <p:sp>
        <p:nvSpPr>
          <p:cNvPr id="3075" name="Rectangle 3"/>
          <p:cNvSpPr>
            <a:spLocks noGrp="1" noChangeArrowheads="1"/>
          </p:cNvSpPr>
          <p:nvPr>
            <p:ph type="subTitle" idx="1"/>
          </p:nvPr>
        </p:nvSpPr>
        <p:spPr>
          <a:xfrm>
            <a:off x="2552132" y="2768600"/>
            <a:ext cx="5688582" cy="2159000"/>
          </a:xfrm>
        </p:spPr>
        <p:txBody>
          <a:bodyPr/>
          <a:lstStyle/>
          <a:p>
            <a:pPr eaLnBrk="1" hangingPunct="1">
              <a:spcBef>
                <a:spcPct val="0"/>
              </a:spcBef>
            </a:pPr>
            <a:endParaRPr lang="en-US" b="1" i="1" dirty="0" smtClean="0"/>
          </a:p>
          <a:p>
            <a:pPr eaLnBrk="1" hangingPunct="1">
              <a:spcBef>
                <a:spcPct val="0"/>
              </a:spcBef>
            </a:pPr>
            <a:r>
              <a:rPr lang="en-US" b="1" i="1" dirty="0" smtClean="0"/>
              <a:t>Susan Frazier </a:t>
            </a:r>
          </a:p>
          <a:p>
            <a:pPr eaLnBrk="1" hangingPunct="1">
              <a:spcBef>
                <a:spcPct val="0"/>
              </a:spcBef>
            </a:pPr>
            <a:r>
              <a:rPr lang="en-US" b="1" i="1" dirty="0" smtClean="0"/>
              <a:t>Halifax County Summer Professional Development Week</a:t>
            </a:r>
          </a:p>
          <a:p>
            <a:pPr eaLnBrk="1" hangingPunct="1">
              <a:spcBef>
                <a:spcPct val="0"/>
              </a:spcBef>
            </a:pPr>
            <a:r>
              <a:rPr lang="en-US" b="1" i="1" dirty="0" smtClean="0"/>
              <a:t>August, 2012</a:t>
            </a:r>
          </a:p>
          <a:p>
            <a:pPr eaLnBrk="1" hangingPunct="1">
              <a:spcBef>
                <a:spcPct val="0"/>
              </a:spcBef>
            </a:pPr>
            <a:endParaRPr lang="en-US" b="1" i="1" dirty="0" smtClean="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two weeks……</a:t>
            </a:r>
            <a:endParaRPr lang="en-US" dirty="0"/>
          </a:p>
        </p:txBody>
      </p:sp>
      <p:sp>
        <p:nvSpPr>
          <p:cNvPr id="3" name="Content Placeholder 2"/>
          <p:cNvSpPr>
            <a:spLocks noGrp="1"/>
          </p:cNvSpPr>
          <p:nvPr>
            <p:ph idx="1"/>
          </p:nvPr>
        </p:nvSpPr>
        <p:spPr/>
        <p:txBody>
          <a:bodyPr/>
          <a:lstStyle/>
          <a:p>
            <a:r>
              <a:rPr lang="en-US" dirty="0" smtClean="0"/>
              <a:t>Teacher begins using the overhead to “Share the Pen” with students.</a:t>
            </a:r>
          </a:p>
          <a:p>
            <a:r>
              <a:rPr lang="en-US" dirty="0" smtClean="0"/>
              <a:t>Teacher AND teacher assistant can work with groups so that more students have the opportunity to participate.</a:t>
            </a:r>
          </a:p>
          <a:p>
            <a:endParaRPr lang="en-US" dirty="0"/>
          </a:p>
        </p:txBody>
      </p:sp>
    </p:spTree>
    <p:extLst>
      <p:ext uri="{BB962C8B-B14F-4D97-AF65-F5344CB8AC3E}">
        <p14:creationId xmlns:p14="http://schemas.microsoft.com/office/powerpoint/2010/main" val="605101428"/>
      </p:ext>
    </p:extLst>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HOMEWORK</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Students take a typed copy of the morning message home each night to “read” with an adult.  They can even be encouraged to illustrate if applicable.</a:t>
            </a:r>
          </a:p>
          <a:p>
            <a:r>
              <a:rPr lang="en-US" dirty="0" smtClean="0"/>
              <a:t>Students take home “books” they have created to “read” with an adult.</a:t>
            </a:r>
            <a:endParaRPr lang="en-US" dirty="0"/>
          </a:p>
        </p:txBody>
      </p:sp>
    </p:spTree>
    <p:extLst>
      <p:ext uri="{BB962C8B-B14F-4D97-AF65-F5344CB8AC3E}">
        <p14:creationId xmlns:p14="http://schemas.microsoft.com/office/powerpoint/2010/main" val="3817996511"/>
      </p:ext>
    </p:extLst>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Grp="1" noChangeArrowheads="1"/>
          </p:cNvSpPr>
          <p:nvPr>
            <p:ph type="title"/>
          </p:nvPr>
        </p:nvSpPr>
        <p:spPr/>
        <p:txBody>
          <a:bodyPr/>
          <a:lstStyle/>
          <a:p>
            <a:pPr eaLnBrk="1" hangingPunct="1"/>
            <a:r>
              <a:rPr lang="en-US" smtClean="0"/>
              <a:t>Predictable Charts</a:t>
            </a:r>
          </a:p>
        </p:txBody>
      </p:sp>
      <p:sp>
        <p:nvSpPr>
          <p:cNvPr id="7171" name="Rectangle 6"/>
          <p:cNvSpPr>
            <a:spLocks noGrp="1" noChangeArrowheads="1"/>
          </p:cNvSpPr>
          <p:nvPr>
            <p:ph idx="1"/>
          </p:nvPr>
        </p:nvSpPr>
        <p:spPr>
          <a:xfrm>
            <a:off x="1752600" y="1395413"/>
            <a:ext cx="6735763" cy="4572000"/>
          </a:xfrm>
        </p:spPr>
        <p:txBody>
          <a:bodyPr/>
          <a:lstStyle/>
          <a:p>
            <a:pPr eaLnBrk="1" hangingPunct="1"/>
            <a:r>
              <a:rPr lang="en-US" smtClean="0"/>
              <a:t>Establishes a structured experience to ensure success for each student.</a:t>
            </a:r>
          </a:p>
          <a:p>
            <a:pPr eaLnBrk="1" hangingPunct="1"/>
            <a:r>
              <a:rPr lang="en-US" smtClean="0"/>
              <a:t>Contributes to the development of prior knowledge base.</a:t>
            </a:r>
          </a:p>
          <a:p>
            <a:pPr eaLnBrk="1" hangingPunct="1"/>
            <a:r>
              <a:rPr lang="en-US" smtClean="0"/>
              <a:t>Develops high-frequency word vocabulary through repetition.</a:t>
            </a:r>
          </a:p>
        </p:txBody>
      </p:sp>
      <p:sp>
        <p:nvSpPr>
          <p:cNvPr id="5127" name="Rectangle 7"/>
          <p:cNvSpPr>
            <a:spLocks noChangeArrowheads="1"/>
          </p:cNvSpPr>
          <p:nvPr/>
        </p:nvSpPr>
        <p:spPr bwMode="auto">
          <a:xfrm>
            <a:off x="2197100" y="6096000"/>
            <a:ext cx="5765800" cy="646113"/>
          </a:xfrm>
          <a:prstGeom prst="rect">
            <a:avLst/>
          </a:prstGeom>
          <a:noFill/>
          <a:ln w="28575" cap="flat" cmpd="sng" algn="ctr">
            <a:noFill/>
            <a:prstDash val="solid"/>
            <a:miter lim="800000"/>
            <a:headEnd/>
            <a:tailEnd/>
          </a:ln>
          <a:effectLst/>
        </p:spPr>
        <p:txBody>
          <a:bodyPr anchor="ctr">
            <a:spAutoFit/>
          </a:bodyPr>
          <a:lstStyle/>
          <a:p>
            <a:pPr>
              <a:defRPr/>
            </a:pPr>
            <a:r>
              <a:rPr lang="en-US" sz="1200" dirty="0">
                <a:latin typeface="+mn-lt"/>
                <a:cs typeface="+mn-cs"/>
              </a:rPr>
              <a:t>Hall, D.P. &amp; Williams, E. (2000). </a:t>
            </a:r>
            <a:r>
              <a:rPr lang="en-US" sz="1200" i="1" dirty="0">
                <a:latin typeface="+mn-lt"/>
                <a:cs typeface="+mn-cs"/>
              </a:rPr>
              <a:t>The Teacher's Guide to Building</a:t>
            </a:r>
            <a:br>
              <a:rPr lang="en-US" sz="1200" i="1" dirty="0">
                <a:latin typeface="+mn-lt"/>
                <a:cs typeface="+mn-cs"/>
              </a:rPr>
            </a:br>
            <a:r>
              <a:rPr lang="en-US" sz="1200" i="1" dirty="0">
                <a:latin typeface="+mn-lt"/>
                <a:cs typeface="+mn-cs"/>
              </a:rPr>
              <a:t>    Blocks</a:t>
            </a:r>
            <a:r>
              <a:rPr lang="en-US" sz="1200" dirty="0">
                <a:latin typeface="+mn-lt"/>
                <a:cs typeface="+mn-cs"/>
              </a:rPr>
              <a:t>. Greensboro, NC: Carson-Dellosa Publishing Company, Inc.</a:t>
            </a:r>
            <a:br>
              <a:rPr lang="en-US" sz="1200" dirty="0">
                <a:latin typeface="+mn-lt"/>
                <a:cs typeface="+mn-cs"/>
              </a:rPr>
            </a:br>
            <a:r>
              <a:rPr lang="en-US" sz="1200" dirty="0">
                <a:latin typeface="+mn-lt"/>
                <a:cs typeface="+mn-cs"/>
              </a:rPr>
              <a:t>    </a:t>
            </a:r>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mtClean="0"/>
              <a:t>Predictable Charts</a:t>
            </a:r>
          </a:p>
        </p:txBody>
      </p:sp>
      <p:pic>
        <p:nvPicPr>
          <p:cNvPr id="8195" name="Content Placeholder 3" descr="014.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09800" y="1395413"/>
            <a:ext cx="6096000" cy="4572000"/>
          </a:xfrm>
        </p:spPr>
      </p:pic>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8"/>
          <p:cNvSpPr>
            <a:spLocks noGrp="1" noChangeArrowheads="1"/>
          </p:cNvSpPr>
          <p:nvPr>
            <p:ph type="title"/>
          </p:nvPr>
        </p:nvSpPr>
        <p:spPr/>
        <p:txBody>
          <a:bodyPr/>
          <a:lstStyle/>
          <a:p>
            <a:pPr eaLnBrk="1" hangingPunct="1"/>
            <a:r>
              <a:rPr lang="en-US" smtClean="0"/>
              <a:t>Journals		</a:t>
            </a:r>
          </a:p>
        </p:txBody>
      </p:sp>
      <p:sp>
        <p:nvSpPr>
          <p:cNvPr id="9219" name="Rectangle 9"/>
          <p:cNvSpPr>
            <a:spLocks noGrp="1" noChangeArrowheads="1"/>
          </p:cNvSpPr>
          <p:nvPr>
            <p:ph idx="1"/>
          </p:nvPr>
        </p:nvSpPr>
        <p:spPr/>
        <p:txBody>
          <a:bodyPr/>
          <a:lstStyle/>
          <a:p>
            <a:pPr eaLnBrk="1" hangingPunct="1"/>
            <a:r>
              <a:rPr lang="en-US" dirty="0" smtClean="0"/>
              <a:t>Writing, science, and math journals</a:t>
            </a:r>
          </a:p>
          <a:p>
            <a:pPr eaLnBrk="1" hangingPunct="1"/>
            <a:r>
              <a:rPr lang="en-US" dirty="0" smtClean="0"/>
              <a:t>3-5 times weekly</a:t>
            </a:r>
          </a:p>
          <a:p>
            <a:pPr eaLnBrk="1" hangingPunct="1"/>
            <a:r>
              <a:rPr lang="en-US" dirty="0" smtClean="0"/>
              <a:t>Implemented during whole group and center times </a:t>
            </a:r>
          </a:p>
          <a:p>
            <a:pPr eaLnBrk="1" hangingPunct="1"/>
            <a:r>
              <a:rPr lang="en-US" dirty="0" smtClean="0"/>
              <a:t>“Free-write” and prompts given</a:t>
            </a:r>
          </a:p>
          <a:p>
            <a:pPr eaLnBrk="1" hangingPunct="1"/>
            <a:r>
              <a:rPr lang="en-US" dirty="0" smtClean="0"/>
              <a:t>Assessed authentically</a:t>
            </a:r>
          </a:p>
          <a:p>
            <a:pPr eaLnBrk="1" hangingPunct="1">
              <a:buFontTx/>
              <a:buNone/>
            </a:pPr>
            <a:endParaRPr lang="en-US" dirty="0" smtClean="0"/>
          </a:p>
          <a:p>
            <a:pPr eaLnBrk="1" hangingPunct="1"/>
            <a:endParaRPr lang="en-US" dirty="0" smtClean="0"/>
          </a:p>
          <a:p>
            <a:pPr eaLnBrk="1" hangingPunct="1"/>
            <a:endParaRPr lang="en-US" dirty="0" smtClean="0"/>
          </a:p>
          <a:p>
            <a:pPr eaLnBrk="1" hangingPunct="1"/>
            <a:endParaRPr lang="en-US" dirty="0" smtClean="0"/>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Prepping students for journals</a:t>
            </a:r>
            <a:endParaRPr lang="en-US" dirty="0"/>
          </a:p>
        </p:txBody>
      </p:sp>
      <p:sp>
        <p:nvSpPr>
          <p:cNvPr id="3" name="Content Placeholder 2"/>
          <p:cNvSpPr>
            <a:spLocks noGrp="1"/>
          </p:cNvSpPr>
          <p:nvPr>
            <p:ph idx="1"/>
          </p:nvPr>
        </p:nvSpPr>
        <p:spPr/>
        <p:txBody>
          <a:bodyPr/>
          <a:lstStyle/>
          <a:p>
            <a:r>
              <a:rPr lang="en-US" dirty="0" smtClean="0"/>
              <a:t>Building prior knowledge in order for students to be successful</a:t>
            </a:r>
          </a:p>
          <a:p>
            <a:pPr marL="0" indent="0">
              <a:buNone/>
            </a:pPr>
            <a:endParaRPr lang="en-US" dirty="0" smtClean="0"/>
          </a:p>
          <a:p>
            <a:pPr lvl="1"/>
            <a:r>
              <a:rPr lang="en-US" dirty="0" smtClean="0"/>
              <a:t>Read a book and dialogue throughout to help students “gain” knowledge </a:t>
            </a:r>
          </a:p>
          <a:p>
            <a:pPr lvl="1"/>
            <a:r>
              <a:rPr lang="en-US" dirty="0" smtClean="0"/>
              <a:t>List key vocabulary terms/ideas</a:t>
            </a:r>
          </a:p>
          <a:p>
            <a:pPr lvl="1"/>
            <a:r>
              <a:rPr lang="en-US" dirty="0" smtClean="0"/>
              <a:t>Chart that “knowledge”</a:t>
            </a:r>
          </a:p>
          <a:p>
            <a:pPr lvl="1"/>
            <a:r>
              <a:rPr lang="en-US" dirty="0" smtClean="0"/>
              <a:t>Model “starter sentences”</a:t>
            </a:r>
          </a:p>
          <a:p>
            <a:pPr marL="457200" lvl="1" indent="0">
              <a:buNone/>
            </a:pPr>
            <a:endParaRPr lang="en-US" dirty="0" smtClean="0"/>
          </a:p>
          <a:p>
            <a:pPr lvl="1"/>
            <a:endParaRPr lang="en-US" dirty="0"/>
          </a:p>
        </p:txBody>
      </p:sp>
    </p:spTree>
    <p:extLst>
      <p:ext uri="{BB962C8B-B14F-4D97-AF65-F5344CB8AC3E}">
        <p14:creationId xmlns:p14="http://schemas.microsoft.com/office/powerpoint/2010/main" val="1773589238"/>
      </p:ext>
    </p:extLst>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t>Journal Example	</a:t>
            </a:r>
          </a:p>
        </p:txBody>
      </p:sp>
      <p:pic>
        <p:nvPicPr>
          <p:cNvPr id="10243" name="Content Placeholder 5" descr="012.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Another Journal Example	</a:t>
            </a:r>
          </a:p>
        </p:txBody>
      </p:sp>
      <p:pic>
        <p:nvPicPr>
          <p:cNvPr id="11267" name="Content Placeholder 3" descr="013.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09800" y="1395413"/>
            <a:ext cx="6096000" cy="4572000"/>
          </a:xfrm>
        </p:spPr>
      </p:pic>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5"/>
          <p:cNvSpPr>
            <a:spLocks noGrp="1"/>
          </p:cNvSpPr>
          <p:nvPr>
            <p:ph type="title"/>
          </p:nvPr>
        </p:nvSpPr>
        <p:spPr/>
        <p:txBody>
          <a:bodyPr/>
          <a:lstStyle/>
          <a:p>
            <a:pPr eaLnBrk="1" hangingPunct="1"/>
            <a:r>
              <a:rPr lang="en-US" smtClean="0"/>
              <a:t>Other Writing Activities…	</a:t>
            </a:r>
          </a:p>
        </p:txBody>
      </p:sp>
      <p:sp>
        <p:nvSpPr>
          <p:cNvPr id="12291" name="Rectangle 8"/>
          <p:cNvSpPr>
            <a:spLocks noGrp="1" noChangeArrowheads="1"/>
          </p:cNvSpPr>
          <p:nvPr>
            <p:ph idx="1"/>
          </p:nvPr>
        </p:nvSpPr>
        <p:spPr>
          <a:xfrm>
            <a:off x="1752600" y="1395413"/>
            <a:ext cx="6858000" cy="4852987"/>
          </a:xfrm>
        </p:spPr>
        <p:txBody>
          <a:bodyPr/>
          <a:lstStyle/>
          <a:p>
            <a:pPr eaLnBrk="1" hangingPunct="1">
              <a:lnSpc>
                <a:spcPct val="90000"/>
              </a:lnSpc>
            </a:pPr>
            <a:r>
              <a:rPr lang="en-US" sz="2200" dirty="0" smtClean="0"/>
              <a:t>Name writing journals - Monthly (assess progression of legibility/formation).</a:t>
            </a:r>
          </a:p>
          <a:p>
            <a:pPr eaLnBrk="1" hangingPunct="1">
              <a:lnSpc>
                <a:spcPct val="90000"/>
              </a:lnSpc>
            </a:pPr>
            <a:r>
              <a:rPr lang="en-US" sz="2200" dirty="0" smtClean="0"/>
              <a:t>Sentence strips - Often used from the predictable charts (cut apart and student arranges in order). </a:t>
            </a:r>
          </a:p>
          <a:p>
            <a:pPr eaLnBrk="1" hangingPunct="1">
              <a:lnSpc>
                <a:spcPct val="90000"/>
              </a:lnSpc>
            </a:pPr>
            <a:r>
              <a:rPr lang="en-US" sz="2200" dirty="0" smtClean="0"/>
              <a:t>Songs and poems - We write out frequently used poems and songs.  Students visualize the words and phrases as they sing and recite.  </a:t>
            </a:r>
          </a:p>
          <a:p>
            <a:pPr marL="0" indent="0" eaLnBrk="1" hangingPunct="1">
              <a:lnSpc>
                <a:spcPct val="90000"/>
              </a:lnSpc>
              <a:buNone/>
            </a:pPr>
            <a:endParaRPr lang="en-US" dirty="0" smtClean="0"/>
          </a:p>
          <a:p>
            <a:pPr eaLnBrk="1" hangingPunct="1">
              <a:lnSpc>
                <a:spcPct val="90000"/>
              </a:lnSpc>
            </a:pPr>
            <a:endParaRPr lang="en-US" dirty="0" smtClean="0"/>
          </a:p>
          <a:p>
            <a:pPr eaLnBrk="1" hangingPunct="1">
              <a:lnSpc>
                <a:spcPct val="90000"/>
              </a:lnSpc>
            </a:pPr>
            <a:endParaRPr lang="en-US" dirty="0" smtClean="0"/>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dirty="0" smtClean="0"/>
              <a:t/>
            </a:r>
            <a:br>
              <a:rPr lang="en-US" dirty="0" smtClean="0"/>
            </a:br>
            <a:r>
              <a:rPr lang="en-US" dirty="0" smtClean="0"/>
              <a:t>Book Making</a:t>
            </a:r>
            <a:br>
              <a:rPr lang="en-US" dirty="0" smtClean="0"/>
            </a:br>
            <a:endParaRPr lang="en-US" dirty="0" smtClean="0"/>
          </a:p>
        </p:txBody>
      </p:sp>
      <p:sp>
        <p:nvSpPr>
          <p:cNvPr id="13315" name="Rectangle 3"/>
          <p:cNvSpPr>
            <a:spLocks noGrp="1" noChangeArrowheads="1"/>
          </p:cNvSpPr>
          <p:nvPr>
            <p:ph idx="1"/>
          </p:nvPr>
        </p:nvSpPr>
        <p:spPr>
          <a:xfrm>
            <a:off x="1752600" y="1395413"/>
            <a:ext cx="7010400" cy="5119687"/>
          </a:xfrm>
        </p:spPr>
        <p:txBody>
          <a:bodyPr/>
          <a:lstStyle/>
          <a:p>
            <a:pPr eaLnBrk="1" hangingPunct="1"/>
            <a:r>
              <a:rPr lang="en-US" dirty="0" smtClean="0"/>
              <a:t>Creating books is a way that many Kindergarten students become familiar with print concepts and the conventions of text.  </a:t>
            </a:r>
          </a:p>
          <a:p>
            <a:pPr eaLnBrk="1" hangingPunct="1"/>
            <a:r>
              <a:rPr lang="en-US" dirty="0" smtClean="0"/>
              <a:t>Blank books are available at choice time for students to create independently.</a:t>
            </a:r>
          </a:p>
          <a:p>
            <a:pPr eaLnBrk="1" hangingPunct="1"/>
            <a:r>
              <a:rPr lang="en-US" dirty="0" smtClean="0"/>
              <a:t>Themed books are created in various situations (letters, high-frequency words, word families and other discipline specific lessons).</a:t>
            </a:r>
          </a:p>
          <a:p>
            <a:pPr eaLnBrk="1" hangingPunct="1">
              <a:buFontTx/>
              <a:buNone/>
            </a:pPr>
            <a:endParaRPr lang="en-US" dirty="0" smtClean="0"/>
          </a:p>
          <a:p>
            <a:pPr eaLnBrk="1" hangingPunct="1"/>
            <a:endParaRPr lang="en-US" dirty="0" smtClean="0"/>
          </a:p>
        </p:txBody>
      </p:sp>
      <p:sp>
        <p:nvSpPr>
          <p:cNvPr id="13316" name="Text Box 4"/>
          <p:cNvSpPr txBox="1">
            <a:spLocks noChangeArrowheads="1"/>
          </p:cNvSpPr>
          <p:nvPr/>
        </p:nvSpPr>
        <p:spPr bwMode="auto">
          <a:xfrm>
            <a:off x="6605588" y="223838"/>
            <a:ext cx="2139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9"/>
          <p:cNvSpPr>
            <a:spLocks noGrp="1" noChangeArrowheads="1"/>
          </p:cNvSpPr>
          <p:nvPr>
            <p:ph type="title"/>
          </p:nvPr>
        </p:nvSpPr>
        <p:spPr/>
        <p:txBody>
          <a:bodyPr/>
          <a:lstStyle/>
          <a:p>
            <a:pPr eaLnBrk="1" hangingPunct="1"/>
            <a:r>
              <a:rPr lang="en-US" smtClean="0"/>
              <a:t>In the Beginning …</a:t>
            </a:r>
          </a:p>
        </p:txBody>
      </p:sp>
      <p:sp>
        <p:nvSpPr>
          <p:cNvPr id="4099" name="Rectangle 10"/>
          <p:cNvSpPr>
            <a:spLocks noGrp="1" noChangeArrowheads="1"/>
          </p:cNvSpPr>
          <p:nvPr>
            <p:ph idx="1"/>
          </p:nvPr>
        </p:nvSpPr>
        <p:spPr/>
        <p:txBody>
          <a:bodyPr/>
          <a:lstStyle/>
          <a:p>
            <a:pPr eaLnBrk="1" hangingPunct="1"/>
            <a:r>
              <a:rPr lang="en-US" sz="2000" u="sng" dirty="0" smtClean="0"/>
              <a:t>Demonstration</a:t>
            </a:r>
            <a:r>
              <a:rPr lang="en-US" sz="2000" dirty="0" smtClean="0"/>
              <a:t> - The concepts of print and conventions needed in writing are a large focus for much of the writing in Kindergarten.  </a:t>
            </a:r>
          </a:p>
          <a:p>
            <a:pPr eaLnBrk="1" hangingPunct="1"/>
            <a:r>
              <a:rPr lang="en-US" sz="2000" dirty="0" smtClean="0"/>
              <a:t>We write class stories, thank-you notes, lists, and construct the Morning Message in front of the class.  </a:t>
            </a:r>
            <a:r>
              <a:rPr lang="en-US" sz="2000" u="sng" dirty="0" smtClean="0"/>
              <a:t>By the end of kindergarten</a:t>
            </a:r>
            <a:r>
              <a:rPr lang="en-US" sz="2000" dirty="0" smtClean="0"/>
              <a:t>, students should be writing 3 or more connected sentences on a central theme. W.Kdn.1</a:t>
            </a:r>
          </a:p>
          <a:p>
            <a:pPr lvl="1" eaLnBrk="1" hangingPunct="1"/>
            <a:r>
              <a:rPr lang="en-US" sz="2000" dirty="0" smtClean="0"/>
              <a:t>Ex:  </a:t>
            </a:r>
            <a:r>
              <a:rPr lang="en-US" sz="2000" dirty="0" err="1" smtClean="0"/>
              <a:t>Spt</a:t>
            </a:r>
            <a:r>
              <a:rPr lang="en-US" sz="2000" dirty="0" smtClean="0"/>
              <a:t> is my </a:t>
            </a:r>
            <a:r>
              <a:rPr lang="en-US" sz="2000" dirty="0" err="1" smtClean="0"/>
              <a:t>dawg</a:t>
            </a:r>
            <a:r>
              <a:rPr lang="en-US" sz="2000" dirty="0" smtClean="0"/>
              <a:t>.  He </a:t>
            </a:r>
            <a:r>
              <a:rPr lang="en-US" sz="2000" dirty="0" err="1" smtClean="0"/>
              <a:t>hs</a:t>
            </a:r>
            <a:r>
              <a:rPr lang="en-US" sz="2000" dirty="0" smtClean="0"/>
              <a:t> brown hair and a long </a:t>
            </a:r>
            <a:r>
              <a:rPr lang="en-US" sz="2000" dirty="0" err="1" smtClean="0"/>
              <a:t>tung</a:t>
            </a:r>
            <a:r>
              <a:rPr lang="en-US" sz="2000" dirty="0" smtClean="0"/>
              <a:t>.  I hate it when he </a:t>
            </a:r>
            <a:r>
              <a:rPr lang="en-US" sz="2000" dirty="0" err="1" smtClean="0"/>
              <a:t>lics</a:t>
            </a:r>
            <a:r>
              <a:rPr lang="en-US" sz="2000" dirty="0" smtClean="0"/>
              <a:t> me.  (spelling will not be conventional)</a:t>
            </a:r>
          </a:p>
          <a:p>
            <a:pPr eaLnBrk="1" hangingPunct="1"/>
            <a:r>
              <a:rPr lang="en-US" sz="2000" dirty="0" smtClean="0"/>
              <a:t>Many of us use predictable charts, songs, poems, and Morning Message to demonstrate sentence structure</a:t>
            </a:r>
            <a:r>
              <a:rPr lang="en-US" dirty="0" smtClean="0"/>
              <a:t>.</a:t>
            </a:r>
          </a:p>
          <a:p>
            <a:pPr lvl="1" eaLnBrk="1" hangingPunct="1">
              <a:spcBef>
                <a:spcPct val="0"/>
              </a:spcBef>
            </a:pPr>
            <a:endParaRPr lang="en-US" dirty="0" smtClean="0"/>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Extension of Book Making</a:t>
            </a:r>
            <a:endParaRPr lang="en-US" dirty="0"/>
          </a:p>
        </p:txBody>
      </p:sp>
      <p:sp>
        <p:nvSpPr>
          <p:cNvPr id="3" name="Content Placeholder 2"/>
          <p:cNvSpPr>
            <a:spLocks noGrp="1"/>
          </p:cNvSpPr>
          <p:nvPr>
            <p:ph idx="1"/>
          </p:nvPr>
        </p:nvSpPr>
        <p:spPr/>
        <p:txBody>
          <a:bodyPr/>
          <a:lstStyle/>
          <a:p>
            <a:pPr eaLnBrk="1" hangingPunct="1"/>
            <a:r>
              <a:rPr lang="en-US" dirty="0"/>
              <a:t>In most instances, these books should be edited and used as an extension of the writing into reading. Students should be provided with opportunities to read the “books” to adults and their peers.</a:t>
            </a:r>
          </a:p>
          <a:p>
            <a:pPr marL="0" indent="0" eaLnBrk="1" hangingPunct="1">
              <a:buNone/>
            </a:pPr>
            <a:endParaRPr lang="en-US" dirty="0"/>
          </a:p>
          <a:p>
            <a:endParaRPr lang="en-US" dirty="0"/>
          </a:p>
        </p:txBody>
      </p:sp>
    </p:spTree>
    <p:extLst>
      <p:ext uri="{BB962C8B-B14F-4D97-AF65-F5344CB8AC3E}">
        <p14:creationId xmlns:p14="http://schemas.microsoft.com/office/powerpoint/2010/main" val="4169230993"/>
      </p:ext>
    </p:extLst>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
          <p:cNvSpPr>
            <a:spLocks noGrp="1" noChangeArrowheads="1"/>
          </p:cNvSpPr>
          <p:nvPr>
            <p:ph type="title"/>
          </p:nvPr>
        </p:nvSpPr>
        <p:spPr/>
        <p:txBody>
          <a:bodyPr/>
          <a:lstStyle/>
          <a:p>
            <a:pPr eaLnBrk="1" hangingPunct="1"/>
            <a:r>
              <a:rPr lang="en-US" smtClean="0"/>
              <a:t>Writer’s Workshop</a:t>
            </a:r>
          </a:p>
        </p:txBody>
      </p:sp>
      <p:sp>
        <p:nvSpPr>
          <p:cNvPr id="14339" name="Rectangle 11"/>
          <p:cNvSpPr>
            <a:spLocks noGrp="1" noChangeArrowheads="1"/>
          </p:cNvSpPr>
          <p:nvPr>
            <p:ph idx="1"/>
          </p:nvPr>
        </p:nvSpPr>
        <p:spPr/>
        <p:txBody>
          <a:bodyPr/>
          <a:lstStyle/>
          <a:p>
            <a:pPr eaLnBrk="1" hangingPunct="1"/>
            <a:r>
              <a:rPr lang="en-US" smtClean="0"/>
              <a:t>Introduce a concept and follow up with an individual conference after they’ve ‘journaled’ in writing center.</a:t>
            </a:r>
          </a:p>
          <a:p>
            <a:pPr eaLnBrk="1" hangingPunct="1"/>
            <a:r>
              <a:rPr lang="en-US" smtClean="0"/>
              <a:t>Continues to be more ‘mechanics’ driven for the majority of students.</a:t>
            </a:r>
          </a:p>
          <a:p>
            <a:pPr eaLnBrk="1" hangingPunct="1"/>
            <a:r>
              <a:rPr lang="en-US" smtClean="0"/>
              <a:t>A few are ready to create imaginatively on their own at this stage (March).</a:t>
            </a:r>
          </a:p>
          <a:p>
            <a:pPr eaLnBrk="1" hangingPunct="1"/>
            <a:r>
              <a:rPr lang="en-US" smtClean="0"/>
              <a:t>Focus is not on the writing process (pre-write, rough draft, edit, publish).</a:t>
            </a:r>
          </a:p>
        </p:txBody>
      </p:sp>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t>Activity!</a:t>
            </a:r>
          </a:p>
        </p:txBody>
      </p:sp>
      <p:sp>
        <p:nvSpPr>
          <p:cNvPr id="15363" name="Content Placeholder 2"/>
          <p:cNvSpPr>
            <a:spLocks noGrp="1"/>
          </p:cNvSpPr>
          <p:nvPr>
            <p:ph idx="1"/>
          </p:nvPr>
        </p:nvSpPr>
        <p:spPr/>
        <p:txBody>
          <a:bodyPr/>
          <a:lstStyle/>
          <a:p>
            <a:pPr eaLnBrk="1" hangingPunct="1"/>
            <a:r>
              <a:rPr lang="en-US" smtClean="0"/>
              <a:t>In your envelopes, you will find different parts of a rubric.  Please construct a rubric with all parts making sense to you.</a:t>
            </a:r>
          </a:p>
        </p:txBody>
      </p:sp>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Kindergarten Writing Rubric	</a:t>
            </a:r>
          </a:p>
        </p:txBody>
      </p:sp>
      <p:graphicFrame>
        <p:nvGraphicFramePr>
          <p:cNvPr id="4" name="Content Placeholder 3"/>
          <p:cNvGraphicFramePr>
            <a:graphicFrameLocks noGrp="1"/>
          </p:cNvGraphicFramePr>
          <p:nvPr>
            <p:ph idx="1"/>
          </p:nvPr>
        </p:nvGraphicFramePr>
        <p:xfrm>
          <a:off x="1727200" y="1079500"/>
          <a:ext cx="7099300" cy="4956175"/>
        </p:xfrm>
        <a:graphic>
          <a:graphicData uri="http://schemas.openxmlformats.org/drawingml/2006/table">
            <a:tbl>
              <a:tblPr/>
              <a:tblGrid>
                <a:gridCol w="1460500"/>
                <a:gridCol w="1409700"/>
                <a:gridCol w="1460500"/>
                <a:gridCol w="1358900"/>
                <a:gridCol w="1409700"/>
              </a:tblGrid>
              <a:tr h="736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Arial" charset="0"/>
                        </a:rPr>
                        <a:t>Writing Stage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Arial" charset="0"/>
                        </a:rPr>
                        <a:t>Content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rPr>
                        <a:t>Understanding of Print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rPr>
                        <a:t>Conventions of Print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rPr>
                        <a:t>Spelling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chemeClr val="accent1"/>
                    </a:solidFill>
                  </a:tcPr>
                </a:tc>
              </a:tr>
              <a:tr h="1050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Fluent Writer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Uses detailed writings and drawings outlining events of the story</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Uses details that build upon each other throughout the writing.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Consistently uses spaces between words.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Writes recognizable sentences.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Print is written left-to-right on the page.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uppercase and lowercase letters appropriately most of the time.</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some punctuation.</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Period placement is consistent.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Correctly spells some high-frequency words.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Each speech sound is represented in words.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1050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Emergent Writer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Draws pictures that match story.</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Begins to show a beginning, middle, end to story.</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details in the story.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Uses spaces between words most of the time.</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Print is written left-to-right on the page.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rgbClr val="000000"/>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Uses uppercase and lowercase letters inconsistently.</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Randomly uses periods, sometimes as ending punctuation.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beginning and ending consonant sounds.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some consonant sounds found in the middle of words.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some vowel sounds.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approximations in spelling.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050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Early Writer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Draws pictures with little detail to represent thoughts.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Begins to label pictures with words.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spaces between words inconsistently.</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Writing is random, found all over the place.</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Some copied words beginning to appear.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Uses uppercase letters.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Randomly uses punctuation.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Uses one letter to represent a word, usually a consonant.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1050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Prewriter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Draws to convey meaning.</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Dictation writing does not always match drawing.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strings of letters.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Writing is random, found all over the page.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Scribbles.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Inconsistent letter formation.</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Punctuation is not used.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Writes own name.</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Writes letters, but with no sound-to-letter correspondence.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16425" name="Rectangle 4"/>
          <p:cNvSpPr>
            <a:spLocks noChangeArrowheads="1"/>
          </p:cNvSpPr>
          <p:nvPr/>
        </p:nvSpPr>
        <p:spPr bwMode="auto">
          <a:xfrm>
            <a:off x="2311400" y="6119813"/>
            <a:ext cx="57023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182563"/>
            <a:r>
              <a:rPr lang="en-US" sz="1200"/>
              <a:t>Leuenberger, C.J. (2003). </a:t>
            </a:r>
            <a:r>
              <a:rPr lang="en-US" sz="1200" i="1"/>
              <a:t>The New Kindergarten; Teaching Reading,</a:t>
            </a:r>
            <a:br>
              <a:rPr lang="en-US" sz="1200" i="1"/>
            </a:br>
            <a:r>
              <a:rPr lang="en-US" sz="1200" i="1"/>
              <a:t>    Writing &amp; More</a:t>
            </a:r>
            <a:r>
              <a:rPr lang="en-US" sz="1200"/>
              <a:t>. New York, NY: Scholastic, Inc.</a:t>
            </a:r>
            <a:r>
              <a:rPr lang="en-US"/>
              <a:t/>
            </a:r>
            <a:br>
              <a:rPr lang="en-US"/>
            </a:br>
            <a:r>
              <a:rPr lang="en-US"/>
              <a:t>    </a:t>
            </a:r>
          </a:p>
        </p:txBody>
      </p:sp>
    </p:spTree>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t>Let’s Use the Rubric!</a:t>
            </a:r>
          </a:p>
        </p:txBody>
      </p:sp>
      <p:sp>
        <p:nvSpPr>
          <p:cNvPr id="17411" name="Content Placeholder 2"/>
          <p:cNvSpPr>
            <a:spLocks noGrp="1"/>
          </p:cNvSpPr>
          <p:nvPr>
            <p:ph idx="1"/>
          </p:nvPr>
        </p:nvSpPr>
        <p:spPr/>
        <p:txBody>
          <a:bodyPr/>
          <a:lstStyle/>
          <a:p>
            <a:pPr eaLnBrk="1" hangingPunct="1"/>
            <a:r>
              <a:rPr lang="en-US" smtClean="0"/>
              <a:t>How would you score each of the writings you have at your table?</a:t>
            </a:r>
          </a:p>
          <a:p>
            <a:pPr lvl="1" eaLnBrk="1" hangingPunct="1"/>
            <a:r>
              <a:rPr lang="en-US" smtClean="0"/>
              <a:t>Does time of year matter?</a:t>
            </a:r>
          </a:p>
          <a:p>
            <a:pPr lvl="1" eaLnBrk="1" hangingPunct="1"/>
            <a:r>
              <a:rPr lang="en-US" smtClean="0"/>
              <a:t>Does handwriting matter?</a:t>
            </a:r>
          </a:p>
          <a:p>
            <a:pPr lvl="1" eaLnBrk="1" hangingPunct="1"/>
            <a:r>
              <a:rPr lang="en-US" smtClean="0"/>
              <a:t>Does spelling count? If so how?</a:t>
            </a:r>
          </a:p>
          <a:p>
            <a:pPr lvl="1" eaLnBrk="1" hangingPunct="1"/>
            <a:r>
              <a:rPr lang="en-US" smtClean="0"/>
              <a:t>What strengths do you see?</a:t>
            </a:r>
          </a:p>
          <a:p>
            <a:pPr lvl="1" eaLnBrk="1" hangingPunct="1"/>
            <a:r>
              <a:rPr lang="en-US" smtClean="0"/>
              <a:t>What might you teach each child next? (per the data?)</a:t>
            </a:r>
          </a:p>
        </p:txBody>
      </p:sp>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52600" y="-1"/>
            <a:ext cx="7194176" cy="1864659"/>
          </a:xfrm>
        </p:spPr>
        <p:txBody>
          <a:bodyPr/>
          <a:lstStyle/>
          <a:p>
            <a:pPr algn="ctr"/>
            <a:r>
              <a:rPr lang="en-US" sz="2700" dirty="0">
                <a:hlinkClick r:id="rId2"/>
              </a:rPr>
              <a:t>http://www.readingrockets.org/looking_at_writing/kindergarten/writing_sample_1</a:t>
            </a:r>
            <a:r>
              <a:rPr lang="en-US" dirty="0">
                <a:hlinkClick r:id="rId2"/>
              </a:rPr>
              <a:t>/</a:t>
            </a:r>
            <a:r>
              <a:rPr lang="en-US" dirty="0"/>
              <a:t/>
            </a:r>
            <a:br>
              <a:rPr lang="en-US" dirty="0"/>
            </a:br>
            <a:endParaRPr lang="en-US" dirty="0"/>
          </a:p>
        </p:txBody>
      </p:sp>
      <p:sp>
        <p:nvSpPr>
          <p:cNvPr id="5" name="Content Placeholder 4"/>
          <p:cNvSpPr>
            <a:spLocks noGrp="1"/>
          </p:cNvSpPr>
          <p:nvPr>
            <p:ph idx="1"/>
          </p:nvPr>
        </p:nvSpPr>
        <p:spPr/>
        <p:txBody>
          <a:bodyPr/>
          <a:lstStyle/>
          <a:p>
            <a:pPr marL="0" indent="0">
              <a:buNone/>
            </a:pPr>
            <a:endParaRPr lang="en-US" dirty="0" smtClean="0"/>
          </a:p>
          <a:p>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6987" y="1847290"/>
            <a:ext cx="6191250"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7031239"/>
      </p:ext>
    </p:extLst>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hlinkClick r:id="rId2"/>
              </a:rPr>
              <a:t>http://www.readingrockets.org/looking_at_writing/kindergarten/writing_sample_1/</a:t>
            </a:r>
            <a:endParaRPr lang="en-US" dirty="0"/>
          </a:p>
        </p:txBody>
      </p:sp>
      <p:pic>
        <p:nvPicPr>
          <p:cNvPr id="2050" name="Picture 2" descr="C:\Users\susan.frazier\Desktop\stage 2.jpg"/>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990165" y="2205318"/>
            <a:ext cx="6544235" cy="4282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443892"/>
      </p:ext>
    </p:extLst>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hlinkClick r:id="rId2"/>
              </a:rPr>
              <a:t>http://www.readingrockets.org/looking_at_writing/kindergarten/writing_sample_3/</a:t>
            </a:r>
            <a:endParaRPr lang="en-US" dirty="0"/>
          </a:p>
        </p:txBody>
      </p:sp>
      <p:pic>
        <p:nvPicPr>
          <p:cNvPr id="3074" name="Picture 2" descr="C:\Users\susan.frazier\Desktop\stage 3.jpg"/>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285992" y="1861578"/>
            <a:ext cx="5979476"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601032"/>
      </p:ext>
    </p:extLst>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52600" y="304800"/>
            <a:ext cx="7010400" cy="1272988"/>
          </a:xfrm>
        </p:spPr>
        <p:txBody>
          <a:bodyPr/>
          <a:lstStyle/>
          <a:p>
            <a:pPr algn="ctr"/>
            <a:r>
              <a:rPr lang="en-US" dirty="0">
                <a:hlinkClick r:id="rId2"/>
              </a:rPr>
              <a:t>http://www.readingrockets.org/looking_at_writing/kindergarten/writing_sample_4/</a:t>
            </a:r>
            <a:endParaRPr lang="en-US" dirty="0"/>
          </a:p>
        </p:txBody>
      </p:sp>
      <p:pic>
        <p:nvPicPr>
          <p:cNvPr id="4098" name="Picture 2" descr="C:\Users\susan.frazier\Desktop\stage 4.jpg"/>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3466721" y="2040872"/>
            <a:ext cx="35463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0529659"/>
      </p:ext>
    </p:extLst>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hlinkClick r:id="rId2"/>
              </a:rPr>
              <a:t>http://www.readingrockets.org/looking_at_writing/kindergarten/writing_sample_5/</a:t>
            </a:r>
            <a:endParaRPr lang="en-US" dirty="0"/>
          </a:p>
        </p:txBody>
      </p:sp>
      <p:pic>
        <p:nvPicPr>
          <p:cNvPr id="5122" name="Picture 2" descr="C:\Users\susan.frazier\Desktop\stage 5.jpg"/>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3535197" y="1825719"/>
            <a:ext cx="3516923"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789694"/>
      </p:ext>
    </p:extLst>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Grp="1" noChangeArrowheads="1"/>
          </p:cNvSpPr>
          <p:nvPr>
            <p:ph type="title"/>
          </p:nvPr>
        </p:nvSpPr>
        <p:spPr/>
        <p:txBody>
          <a:bodyPr/>
          <a:lstStyle/>
          <a:p>
            <a:pPr eaLnBrk="1" hangingPunct="1"/>
            <a:r>
              <a:rPr lang="en-US" smtClean="0"/>
              <a:t>Morning Message</a:t>
            </a:r>
          </a:p>
        </p:txBody>
      </p:sp>
      <p:sp>
        <p:nvSpPr>
          <p:cNvPr id="5123" name="Rectangle 11"/>
          <p:cNvSpPr>
            <a:spLocks noGrp="1" noChangeArrowheads="1"/>
          </p:cNvSpPr>
          <p:nvPr>
            <p:ph idx="1"/>
          </p:nvPr>
        </p:nvSpPr>
        <p:spPr>
          <a:xfrm>
            <a:off x="1752600" y="1201738"/>
            <a:ext cx="7010400" cy="4765675"/>
          </a:xfrm>
        </p:spPr>
        <p:txBody>
          <a:bodyPr/>
          <a:lstStyle/>
          <a:p>
            <a:pPr eaLnBrk="1" hangingPunct="1"/>
            <a:r>
              <a:rPr lang="en-US" dirty="0" smtClean="0"/>
              <a:t>Teacher begins as scribe, moving to “Sharing the Pen” (i.e., interactive writing activity).</a:t>
            </a:r>
          </a:p>
          <a:p>
            <a:pPr eaLnBrk="1" hangingPunct="1"/>
            <a:r>
              <a:rPr lang="en-US" dirty="0" smtClean="0"/>
              <a:t>Teacher models sentence structure, capitalization, punctuation, etc.  Talks about phonemes in words. Use conventional spelling.</a:t>
            </a:r>
          </a:p>
          <a:p>
            <a:pPr eaLnBrk="1" hangingPunct="1"/>
            <a:r>
              <a:rPr lang="en-US" dirty="0" smtClean="0"/>
              <a:t>Students learn the sentence patterns and begin to create novel constructions, first using the patterns and then going away from the patterns with gained confidence.</a:t>
            </a:r>
          </a:p>
          <a:p>
            <a:pPr eaLnBrk="1" hangingPunct="1"/>
            <a:endParaRPr lang="en-US" dirty="0" smtClean="0"/>
          </a:p>
        </p:txBody>
      </p:sp>
      <p:sp>
        <p:nvSpPr>
          <p:cNvPr id="5124" name="TextBox 5"/>
          <p:cNvSpPr txBox="1">
            <a:spLocks noChangeArrowheads="1"/>
          </p:cNvSpPr>
          <p:nvPr/>
        </p:nvSpPr>
        <p:spPr bwMode="auto">
          <a:xfrm flipH="1">
            <a:off x="2533650" y="6134100"/>
            <a:ext cx="575945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80000"/>
              </a:lnSpc>
              <a:spcBef>
                <a:spcPct val="20000"/>
              </a:spcBef>
            </a:pPr>
            <a:r>
              <a:rPr lang="en-US" sz="1200"/>
              <a:t/>
            </a:r>
            <a:br>
              <a:rPr lang="en-US" sz="1200"/>
            </a:br>
            <a:endParaRPr lang="en-US" sz="1200"/>
          </a:p>
        </p:txBody>
      </p:sp>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smtClean="0"/>
              <a:t>Online Resources</a:t>
            </a:r>
          </a:p>
        </p:txBody>
      </p:sp>
      <p:sp>
        <p:nvSpPr>
          <p:cNvPr id="18435" name="Content Placeholder 2"/>
          <p:cNvSpPr>
            <a:spLocks noGrp="1"/>
          </p:cNvSpPr>
          <p:nvPr>
            <p:ph idx="1"/>
          </p:nvPr>
        </p:nvSpPr>
        <p:spPr/>
        <p:txBody>
          <a:bodyPr anchor="ctr"/>
          <a:lstStyle/>
          <a:p>
            <a:pPr eaLnBrk="1" hangingPunct="1"/>
            <a:r>
              <a:rPr lang="en-US" dirty="0" smtClean="0">
                <a:hlinkClick r:id="rId2"/>
              </a:rPr>
              <a:t>http://www.sbusd.org/site/Default.aspx?PageID=288</a:t>
            </a:r>
            <a:endParaRPr lang="en-US" dirty="0" smtClean="0"/>
          </a:p>
          <a:p>
            <a:pPr eaLnBrk="1" hangingPunct="1"/>
            <a:r>
              <a:rPr lang="en-US" dirty="0" smtClean="0">
                <a:hlinkClick r:id="rId3"/>
              </a:rPr>
              <a:t>Elementary Writing </a:t>
            </a:r>
            <a:r>
              <a:rPr lang="en-US" dirty="0" smtClean="0"/>
              <a:t>– Many different resources</a:t>
            </a: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3" name="Content Placeholder 2"/>
          <p:cNvSpPr>
            <a:spLocks noGrp="1"/>
          </p:cNvSpPr>
          <p:nvPr>
            <p:ph idx="1"/>
          </p:nvPr>
        </p:nvSpPr>
        <p:spPr/>
        <p:txBody>
          <a:bodyPr/>
          <a:lstStyle/>
          <a:p>
            <a:r>
              <a:rPr lang="en-US" dirty="0" smtClean="0"/>
              <a:t>Mrs. Edmondson SHARES a video of HER class in MORNING MESSAGE</a:t>
            </a:r>
            <a:endParaRPr lang="en-US" dirty="0"/>
          </a:p>
        </p:txBody>
      </p:sp>
    </p:spTree>
    <p:extLst>
      <p:ext uri="{BB962C8B-B14F-4D97-AF65-F5344CB8AC3E}">
        <p14:creationId xmlns:p14="http://schemas.microsoft.com/office/powerpoint/2010/main" val="2062799763"/>
      </p:ext>
    </p:extLst>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Morning Message Routine</a:t>
            </a:r>
            <a:endParaRPr lang="en-US" dirty="0"/>
          </a:p>
        </p:txBody>
      </p:sp>
      <p:sp>
        <p:nvSpPr>
          <p:cNvPr id="3" name="Content Placeholder 2"/>
          <p:cNvSpPr>
            <a:spLocks noGrp="1"/>
          </p:cNvSpPr>
          <p:nvPr>
            <p:ph idx="1"/>
          </p:nvPr>
        </p:nvSpPr>
        <p:spPr>
          <a:xfrm>
            <a:off x="1752600" y="1395413"/>
            <a:ext cx="7010400" cy="4923500"/>
          </a:xfrm>
          <a:solidFill>
            <a:srgbClr val="FFFF00"/>
          </a:solidFill>
        </p:spPr>
        <p:txBody>
          <a:bodyPr/>
          <a:lstStyle/>
          <a:p>
            <a:r>
              <a:rPr lang="en-US" dirty="0" smtClean="0"/>
              <a:t>On the FIRST day of school, the teacher has written ONE sentence on chart paper and posted on the board:</a:t>
            </a:r>
          </a:p>
          <a:p>
            <a:pPr lvl="1"/>
            <a:r>
              <a:rPr lang="en-US" dirty="0" smtClean="0"/>
              <a:t>Dear Class,</a:t>
            </a:r>
          </a:p>
          <a:p>
            <a:pPr marL="457200" lvl="1" indent="0">
              <a:buNone/>
            </a:pPr>
            <a:r>
              <a:rPr lang="en-US" dirty="0"/>
              <a:t>	</a:t>
            </a:r>
            <a:r>
              <a:rPr lang="en-US" dirty="0" smtClean="0"/>
              <a:t>We are going to have fun this year.</a:t>
            </a:r>
          </a:p>
          <a:p>
            <a:pPr marL="457200" lvl="1" indent="0">
              <a:buNone/>
            </a:pPr>
            <a:r>
              <a:rPr lang="en-US" dirty="0"/>
              <a:t>	</a:t>
            </a:r>
            <a:r>
              <a:rPr lang="en-US" dirty="0" smtClean="0"/>
              <a:t>Love, Mrs. Frazier</a:t>
            </a:r>
            <a:endParaRPr lang="en-US" dirty="0"/>
          </a:p>
          <a:p>
            <a:pPr marL="457200" lvl="1" indent="0">
              <a:buNone/>
            </a:pPr>
            <a:r>
              <a:rPr lang="en-US" dirty="0" smtClean="0"/>
              <a:t>Teacher and students read the message together.  Students have THEIR OWN copy typed on a small slip of paper. THIS REQUIRES PRE-PLANNING..</a:t>
            </a:r>
          </a:p>
          <a:p>
            <a:pPr marL="457200" lvl="1" indent="0">
              <a:buNone/>
            </a:pPr>
            <a:endParaRPr lang="en-US" dirty="0" smtClean="0"/>
          </a:p>
          <a:p>
            <a:pPr marL="457200" lvl="1" indent="0">
              <a:buNone/>
            </a:pPr>
            <a:r>
              <a:rPr lang="en-US" dirty="0" smtClean="0"/>
              <a:t>Teacher points to EACH word to begin building </a:t>
            </a:r>
          </a:p>
          <a:p>
            <a:pPr marL="457200" lvl="1" indent="0">
              <a:buNone/>
            </a:pPr>
            <a:r>
              <a:rPr lang="en-US" dirty="0" smtClean="0"/>
              <a:t>1-to-1 correspondence.</a:t>
            </a:r>
          </a:p>
        </p:txBody>
      </p:sp>
    </p:spTree>
    <p:extLst>
      <p:ext uri="{BB962C8B-B14F-4D97-AF65-F5344CB8AC3E}">
        <p14:creationId xmlns:p14="http://schemas.microsoft.com/office/powerpoint/2010/main" val="3934503658"/>
      </p:ext>
    </p:extLst>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Routine continued…..</a:t>
            </a:r>
            <a:endParaRPr lang="en-US" dirty="0"/>
          </a:p>
        </p:txBody>
      </p:sp>
      <p:sp>
        <p:nvSpPr>
          <p:cNvPr id="3" name="Content Placeholder 2"/>
          <p:cNvSpPr>
            <a:spLocks noGrp="1"/>
          </p:cNvSpPr>
          <p:nvPr>
            <p:ph idx="1"/>
          </p:nvPr>
        </p:nvSpPr>
        <p:spPr>
          <a:solidFill>
            <a:srgbClr val="FFFF00"/>
          </a:solidFill>
          <a:ln>
            <a:solidFill>
              <a:schemeClr val="accent1"/>
            </a:solidFill>
          </a:ln>
        </p:spPr>
        <p:txBody>
          <a:bodyPr/>
          <a:lstStyle/>
          <a:p>
            <a:r>
              <a:rPr lang="en-US" dirty="0" smtClean="0"/>
              <a:t>The focus is on familiar and memorized text.</a:t>
            </a:r>
          </a:p>
          <a:p>
            <a:r>
              <a:rPr lang="en-US" dirty="0" smtClean="0"/>
              <a:t>On the SECOND day of school, teacher creates a new sentence.</a:t>
            </a:r>
          </a:p>
          <a:p>
            <a:r>
              <a:rPr lang="en-US" dirty="0" smtClean="0"/>
              <a:t>Teacher and students read together.</a:t>
            </a:r>
          </a:p>
          <a:p>
            <a:r>
              <a:rPr lang="en-US" dirty="0" smtClean="0"/>
              <a:t>In small groups, teacher and teacher assistant work with students to identify similarities in today and yesterday’s message.</a:t>
            </a:r>
          </a:p>
          <a:p>
            <a:r>
              <a:rPr lang="en-US" dirty="0" smtClean="0"/>
              <a:t>This continues until FRIDAY.</a:t>
            </a:r>
            <a:endParaRPr lang="en-US" dirty="0"/>
          </a:p>
        </p:txBody>
      </p:sp>
    </p:spTree>
    <p:extLst>
      <p:ext uri="{BB962C8B-B14F-4D97-AF65-F5344CB8AC3E}">
        <p14:creationId xmlns:p14="http://schemas.microsoft.com/office/powerpoint/2010/main" val="3332521846"/>
      </p:ext>
    </p:extLst>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FRIDAY</a:t>
            </a:r>
            <a:endParaRPr lang="en-US" dirty="0"/>
          </a:p>
        </p:txBody>
      </p:sp>
      <p:sp>
        <p:nvSpPr>
          <p:cNvPr id="3" name="Content Placeholder 2"/>
          <p:cNvSpPr>
            <a:spLocks noGrp="1"/>
          </p:cNvSpPr>
          <p:nvPr>
            <p:ph idx="1"/>
          </p:nvPr>
        </p:nvSpPr>
        <p:spPr>
          <a:solidFill>
            <a:srgbClr val="FFFF00"/>
          </a:solidFill>
        </p:spPr>
        <p:txBody>
          <a:bodyPr/>
          <a:lstStyle/>
          <a:p>
            <a:r>
              <a:rPr lang="en-US" dirty="0" smtClean="0"/>
              <a:t>Teacher creates the morning message (sentence), and students choose a word that has been repeated all week. (E.g., We, will, have)</a:t>
            </a:r>
          </a:p>
          <a:p>
            <a:endParaRPr lang="en-US" dirty="0"/>
          </a:p>
          <a:p>
            <a:r>
              <a:rPr lang="en-US" dirty="0" smtClean="0"/>
              <a:t>STUDENTS ARE NOT COPYING THE MESSAGE EACH DAY!!</a:t>
            </a:r>
          </a:p>
          <a:p>
            <a:pPr marL="457200" lvl="1" indent="0">
              <a:buNone/>
            </a:pPr>
            <a:endParaRPr lang="en-US" dirty="0"/>
          </a:p>
        </p:txBody>
      </p:sp>
    </p:spTree>
    <p:extLst>
      <p:ext uri="{BB962C8B-B14F-4D97-AF65-F5344CB8AC3E}">
        <p14:creationId xmlns:p14="http://schemas.microsoft.com/office/powerpoint/2010/main" val="1940044281"/>
      </p:ext>
    </p:extLst>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TWO ROUTINE</a:t>
            </a:r>
            <a:endParaRPr lang="en-US" dirty="0"/>
          </a:p>
        </p:txBody>
      </p:sp>
      <p:sp>
        <p:nvSpPr>
          <p:cNvPr id="3" name="Content Placeholder 2"/>
          <p:cNvSpPr>
            <a:spLocks noGrp="1"/>
          </p:cNvSpPr>
          <p:nvPr>
            <p:ph idx="1"/>
          </p:nvPr>
        </p:nvSpPr>
        <p:spPr/>
        <p:txBody>
          <a:bodyPr/>
          <a:lstStyle/>
          <a:p>
            <a:r>
              <a:rPr lang="en-US" dirty="0" smtClean="0"/>
              <a:t>Teacher creates TWO sentences for the chart for two days.</a:t>
            </a:r>
          </a:p>
          <a:p>
            <a:r>
              <a:rPr lang="en-US" dirty="0" smtClean="0"/>
              <a:t>Students work in partners to “read” the chart along with the teacher.</a:t>
            </a:r>
          </a:p>
          <a:p>
            <a:r>
              <a:rPr lang="en-US" dirty="0" smtClean="0"/>
              <a:t>On the third day, students begin to “SHARE THE PEN” with the teacher by having one student write on the chart while OTHERS are writing on their own paper.</a:t>
            </a:r>
          </a:p>
          <a:p>
            <a:r>
              <a:rPr lang="en-US" dirty="0" smtClean="0"/>
              <a:t>FOCUS: left to right, staying in the lines</a:t>
            </a:r>
          </a:p>
          <a:p>
            <a:r>
              <a:rPr lang="en-US" dirty="0" smtClean="0"/>
              <a:t>NOT HANDWRITING FOCUS!</a:t>
            </a:r>
          </a:p>
          <a:p>
            <a:endParaRPr lang="en-US" dirty="0"/>
          </a:p>
        </p:txBody>
      </p:sp>
    </p:spTree>
    <p:extLst>
      <p:ext uri="{BB962C8B-B14F-4D97-AF65-F5344CB8AC3E}">
        <p14:creationId xmlns:p14="http://schemas.microsoft.com/office/powerpoint/2010/main" val="1492229608"/>
      </p:ext>
    </p:extLst>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Morning Message</a:t>
            </a:r>
          </a:p>
        </p:txBody>
      </p:sp>
      <p:pic>
        <p:nvPicPr>
          <p:cNvPr id="6147" name="Content Placeholder 3" descr="017.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35200" y="1395413"/>
            <a:ext cx="5867400" cy="4400550"/>
          </a:xfrm>
        </p:spPr>
      </p:pic>
    </p:spTree>
    <p:extLst>
      <p:ext uri="{BB962C8B-B14F-4D97-AF65-F5344CB8AC3E}">
        <p14:creationId xmlns:p14="http://schemas.microsoft.com/office/powerpoint/2010/main" val="3109902085"/>
      </p:ext>
    </p:extLst>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Classroom">
  <a:themeElements>
    <a:clrScheme name="1844_Classroom Expectations_Copyedite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844_Classroom Expectations_Copyedited">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C0C0C0"/>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844_Classroom Expectations_Copyedite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844_Classroom Expectations_Copyedite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844_Classroom Expectations_Copyedite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844_Classroom Expectations_Copyedite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844_Classroom Expectations_Copyedite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844_Classroom Expectations_Copyedite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844_Classroom Expectations_Copyedited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844_Classroom Expectations_Copyedite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844_Classroom Expectations_Copyedite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844_Classroom Expectations_Copyedite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844_Classroom Expectations_Copyedite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844_Classroom Expectations_Copyedite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844_Classroom Expectations_Copyedited 1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965</TotalTime>
  <Words>1267</Words>
  <Application>Microsoft Office PowerPoint</Application>
  <PresentationFormat>On-screen Show (4:3)</PresentationFormat>
  <Paragraphs>164</Paragraphs>
  <Slides>30</Slides>
  <Notes>8</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Classroom</vt:lpstr>
      <vt:lpstr>Writing in Kindergarten</vt:lpstr>
      <vt:lpstr>In the Beginning …</vt:lpstr>
      <vt:lpstr>Morning Message</vt:lpstr>
      <vt:lpstr>VIDEO</vt:lpstr>
      <vt:lpstr>Morning Message Routine</vt:lpstr>
      <vt:lpstr>Routine continued…..</vt:lpstr>
      <vt:lpstr>FRIDAY</vt:lpstr>
      <vt:lpstr>WEEK TWO ROUTINE</vt:lpstr>
      <vt:lpstr>Morning Message</vt:lpstr>
      <vt:lpstr>After two weeks……</vt:lpstr>
      <vt:lpstr>HOMEWORK</vt:lpstr>
      <vt:lpstr>Predictable Charts</vt:lpstr>
      <vt:lpstr>Predictable Charts</vt:lpstr>
      <vt:lpstr>Journals  </vt:lpstr>
      <vt:lpstr>Prepping students for journals</vt:lpstr>
      <vt:lpstr>Journal Example </vt:lpstr>
      <vt:lpstr>Another Journal Example </vt:lpstr>
      <vt:lpstr>Other Writing Activities… </vt:lpstr>
      <vt:lpstr> Book Making </vt:lpstr>
      <vt:lpstr>Extension of Book Making</vt:lpstr>
      <vt:lpstr>Writer’s Workshop</vt:lpstr>
      <vt:lpstr>Activity!</vt:lpstr>
      <vt:lpstr>Kindergarten Writing Rubric </vt:lpstr>
      <vt:lpstr>Let’s Use the Rubric!</vt:lpstr>
      <vt:lpstr>http://www.readingrockets.org/looking_at_writing/kindergarten/writing_sample_1/ </vt:lpstr>
      <vt:lpstr>http://www.readingrockets.org/looking_at_writing/kindergarten/writing_sample_1/</vt:lpstr>
      <vt:lpstr>http://www.readingrockets.org/looking_at_writing/kindergarten/writing_sample_3/</vt:lpstr>
      <vt:lpstr>http://www.readingrockets.org/looking_at_writing/kindergarten/writing_sample_4/</vt:lpstr>
      <vt:lpstr>http://www.readingrockets.org/looking_at_writing/kindergarten/writing_sample_5/</vt:lpstr>
      <vt:lpstr>Online Resources</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in Kindergarten</dc:title>
  <dc:creator>sdfolwell</dc:creator>
  <cp:lastModifiedBy>Susan Frazier</cp:lastModifiedBy>
  <cp:revision>59</cp:revision>
  <dcterms:created xsi:type="dcterms:W3CDTF">2008-02-15T03:50:57Z</dcterms:created>
  <dcterms:modified xsi:type="dcterms:W3CDTF">2012-08-02T17:37:15Z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TC011589511033</vt:lpwstr>
  </property>
</Properties>
</file>